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94" r:id="rId4"/>
    <p:sldId id="291" r:id="rId5"/>
    <p:sldId id="290" r:id="rId6"/>
    <p:sldId id="260" r:id="rId7"/>
    <p:sldId id="295"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fraeuleinlotte.files.wordpress.com/2018/01schulfc3a4higkeit-checkliste-und-weiter-fc3b6rdertipp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ortittling.de/" TargetMode="External"/><Relationship Id="rId2" Type="http://schemas.openxmlformats.org/officeDocument/2006/relationships/hyperlink" Target="https://www.buergerserviceportal.de/bayern/straubing"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Julia.Janker@hortittling.d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677334" y="2160589"/>
            <a:ext cx="8596668" cy="4165396"/>
          </a:xfrm>
        </p:spPr>
        <p:txBody>
          <a:bodyPr anchor="ctr">
            <a:noAutofit/>
          </a:bodyPr>
          <a:lstStyle/>
          <a:p>
            <a:pPr marL="0" indent="0" algn="ctr">
              <a:buNone/>
            </a:pPr>
            <a:r>
              <a:rPr lang="de-DE" altLang="de-DE" sz="4000" b="1" dirty="0" smtClean="0">
                <a:latin typeface="Comic Sans MS" panose="030F0702030302020204" pitchFamily="66" charset="0"/>
              </a:rPr>
              <a:t>Herzlich willkommen </a:t>
            </a:r>
          </a:p>
          <a:p>
            <a:pPr marL="0" indent="0" algn="ctr">
              <a:buNone/>
            </a:pPr>
            <a:r>
              <a:rPr lang="de-DE" altLang="de-DE" sz="4000" smtClean="0">
                <a:latin typeface="Comic Sans MS" panose="030F0702030302020204" pitchFamily="66" charset="0"/>
              </a:rPr>
              <a:t>zur </a:t>
            </a:r>
            <a:r>
              <a:rPr lang="de-DE" altLang="de-DE" sz="4000" smtClean="0">
                <a:latin typeface="Comic Sans MS" panose="030F0702030302020204" pitchFamily="66" charset="0"/>
              </a:rPr>
              <a:t>Informations-PowerPoint</a:t>
            </a:r>
            <a:endParaRPr lang="de-DE" sz="4000" dirty="0" smtClean="0">
              <a:latin typeface="Comic Sans MS" panose="030F0702030302020204" pitchFamily="66" charset="0"/>
            </a:endParaRPr>
          </a:p>
          <a:p>
            <a:pPr marL="0" indent="0" algn="ctr">
              <a:buNone/>
            </a:pPr>
            <a:r>
              <a:rPr lang="de-DE" sz="4000" dirty="0">
                <a:latin typeface="Comic Sans MS" panose="030F0702030302020204" pitchFamily="66" charset="0"/>
              </a:rPr>
              <a:t>z</a:t>
            </a:r>
            <a:r>
              <a:rPr lang="de-DE" sz="4000" dirty="0" smtClean="0">
                <a:latin typeface="Comic Sans MS" panose="030F0702030302020204" pitchFamily="66" charset="0"/>
              </a:rPr>
              <a:t>ur </a:t>
            </a:r>
            <a:r>
              <a:rPr lang="de-DE" altLang="de-DE" sz="4000" dirty="0" smtClean="0">
                <a:latin typeface="Comic Sans MS" panose="030F0702030302020204" pitchFamily="66" charset="0"/>
              </a:rPr>
              <a:t>Einschulung an </a:t>
            </a:r>
            <a:r>
              <a:rPr lang="de-DE" altLang="de-DE" sz="4000" dirty="0">
                <a:latin typeface="Comic Sans MS" panose="030F0702030302020204" pitchFamily="66" charset="0"/>
              </a:rPr>
              <a:t>der </a:t>
            </a:r>
            <a:r>
              <a:rPr lang="de-DE" altLang="de-DE" sz="4000" dirty="0" smtClean="0">
                <a:latin typeface="Comic Sans MS" panose="030F0702030302020204" pitchFamily="66" charset="0"/>
              </a:rPr>
              <a:t>Grundschule SR-</a:t>
            </a:r>
            <a:r>
              <a:rPr lang="de-DE" altLang="de-DE" sz="4000" dirty="0" err="1" smtClean="0">
                <a:latin typeface="Comic Sans MS" panose="030F0702030302020204" pitchFamily="66" charset="0"/>
              </a:rPr>
              <a:t>Ittling</a:t>
            </a:r>
            <a:r>
              <a:rPr lang="de-DE" altLang="de-DE" sz="4000" dirty="0" smtClean="0">
                <a:latin typeface="Comic Sans MS" panose="030F0702030302020204" pitchFamily="66" charset="0"/>
              </a:rPr>
              <a:t> </a:t>
            </a:r>
          </a:p>
        </p:txBody>
      </p:sp>
      <p:pic>
        <p:nvPicPr>
          <p:cNvPr id="4" name="Grafik 3"/>
          <p:cNvPicPr/>
          <p:nvPr/>
        </p:nvPicPr>
        <p:blipFill rotWithShape="1">
          <a:blip r:embed="rId2"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44026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677333" y="2160589"/>
            <a:ext cx="8799175" cy="3880773"/>
          </a:xfrm>
        </p:spPr>
        <p:txBody>
          <a:bodyPr anchor="ctr">
            <a:normAutofit fontScale="92500"/>
          </a:bodyPr>
          <a:lstStyle/>
          <a:p>
            <a:pPr>
              <a:buFont typeface="Symbol" panose="05050102010706020507" pitchFamily="18" charset="2"/>
              <a:buNone/>
            </a:pPr>
            <a:r>
              <a:rPr lang="de-DE" altLang="de-DE" sz="3200" b="1" dirty="0" smtClean="0">
                <a:latin typeface="Comic Sans MS" panose="030F0702030302020204" pitchFamily="66" charset="0"/>
              </a:rPr>
              <a:t>(Eigentliches) Programm</a:t>
            </a:r>
          </a:p>
          <a:p>
            <a:pPr>
              <a:buFont typeface="+mj-lt"/>
              <a:buAutoNum type="arabicPeriod"/>
            </a:pPr>
            <a:r>
              <a:rPr lang="de-DE" altLang="de-DE" sz="2400" dirty="0" smtClean="0">
                <a:latin typeface="Comic Sans MS" panose="030F0702030302020204" pitchFamily="66" charset="0"/>
              </a:rPr>
              <a:t>Sicherheit </a:t>
            </a:r>
            <a:r>
              <a:rPr lang="de-DE" altLang="de-DE" sz="2400" dirty="0">
                <a:latin typeface="Comic Sans MS" panose="030F0702030302020204" pitchFamily="66" charset="0"/>
              </a:rPr>
              <a:t>auf dem Schulweg  - Herr </a:t>
            </a:r>
            <a:r>
              <a:rPr lang="de-DE" altLang="de-DE" sz="2400" dirty="0" smtClean="0">
                <a:latin typeface="Comic Sans MS" panose="030F0702030302020204" pitchFamily="66" charset="0"/>
              </a:rPr>
              <a:t>Heindl – wird nachgeholt</a:t>
            </a:r>
          </a:p>
          <a:p>
            <a:pPr>
              <a:buFont typeface="+mj-lt"/>
              <a:buAutoNum type="arabicPeriod"/>
            </a:pPr>
            <a:r>
              <a:rPr lang="de-DE" altLang="de-DE" sz="2400" dirty="0">
                <a:latin typeface="Comic Sans MS" panose="030F0702030302020204" pitchFamily="66" charset="0"/>
              </a:rPr>
              <a:t>Der Hort an der GMS </a:t>
            </a:r>
            <a:r>
              <a:rPr lang="de-DE" altLang="de-DE" sz="2400" dirty="0" err="1">
                <a:latin typeface="Comic Sans MS" panose="030F0702030302020204" pitchFamily="66" charset="0"/>
              </a:rPr>
              <a:t>Ittling</a:t>
            </a:r>
            <a:r>
              <a:rPr lang="de-DE" altLang="de-DE" sz="2400" dirty="0">
                <a:latin typeface="Comic Sans MS" panose="030F0702030302020204" pitchFamily="66" charset="0"/>
              </a:rPr>
              <a:t> – Frau </a:t>
            </a:r>
            <a:r>
              <a:rPr lang="de-DE" altLang="de-DE" sz="2400" dirty="0" smtClean="0">
                <a:latin typeface="Comic Sans MS" panose="030F0702030302020204" pitchFamily="66" charset="0"/>
              </a:rPr>
              <a:t>Janker – siehe Folie 3</a:t>
            </a:r>
          </a:p>
          <a:p>
            <a:pPr>
              <a:buFont typeface="+mj-lt"/>
              <a:buAutoNum type="arabicPeriod"/>
            </a:pPr>
            <a:r>
              <a:rPr lang="de-DE" altLang="de-DE" sz="2400" dirty="0">
                <a:latin typeface="Comic Sans MS" panose="030F0702030302020204" pitchFamily="66" charset="0"/>
              </a:rPr>
              <a:t>Informationen zur </a:t>
            </a:r>
            <a:r>
              <a:rPr lang="de-DE" altLang="de-DE" sz="2400" dirty="0" smtClean="0">
                <a:latin typeface="Comic Sans MS" panose="030F0702030302020204" pitchFamily="66" charset="0"/>
              </a:rPr>
              <a:t>Schuleinschreibung/Korridor/1. Schultag  </a:t>
            </a:r>
            <a:r>
              <a:rPr lang="de-DE" altLang="de-DE" sz="2400" dirty="0">
                <a:latin typeface="Comic Sans MS" panose="030F0702030302020204" pitchFamily="66" charset="0"/>
              </a:rPr>
              <a:t>– Herr </a:t>
            </a:r>
            <a:r>
              <a:rPr lang="de-DE" altLang="de-DE" sz="2400" dirty="0" smtClean="0">
                <a:latin typeface="Comic Sans MS" panose="030F0702030302020204" pitchFamily="66" charset="0"/>
              </a:rPr>
              <a:t>Fuchs – ab Folie 4</a:t>
            </a:r>
          </a:p>
          <a:p>
            <a:pPr>
              <a:buFont typeface="+mj-lt"/>
              <a:buAutoNum type="arabicPeriod"/>
            </a:pPr>
            <a:r>
              <a:rPr lang="de-DE" altLang="de-DE" sz="2400" dirty="0" smtClean="0">
                <a:latin typeface="Comic Sans MS" panose="030F0702030302020204" pitchFamily="66" charset="0"/>
              </a:rPr>
              <a:t>Ist mein Kind schulreif?  – wurde bereits am Elternabend der Kita in ähnlicher Weise thematisiert. Internetseite zum Nachlesen: </a:t>
            </a:r>
            <a:r>
              <a:rPr lang="de-DE" u="sng" dirty="0">
                <a:solidFill>
                  <a:srgbClr val="0563C1"/>
                </a:solidFill>
                <a:latin typeface="Times New Roman" panose="02020603050405020304" pitchFamily="18" charset="0"/>
                <a:ea typeface="Times New Roman" panose="02020603050405020304" pitchFamily="18" charset="0"/>
                <a:hlinkClick r:id="rId2"/>
              </a:rPr>
              <a:t>http://fraeuleinlotte.files.wordpress.com/2018/01schulfc3a4higkeit-checkliste-und-weiter-fc3b6rdertipps.pdf</a:t>
            </a:r>
            <a:endParaRPr lang="de-DE" dirty="0">
              <a:latin typeface="Times New Roman" panose="02020603050405020304" pitchFamily="18" charset="0"/>
              <a:ea typeface="Calibri" panose="020F0502020204030204" pitchFamily="34" charset="0"/>
            </a:endParaRPr>
          </a:p>
          <a:p>
            <a:pPr>
              <a:buFont typeface="+mj-lt"/>
              <a:buAutoNum type="arabicPeriod"/>
            </a:pPr>
            <a:endParaRPr lang="de-DE" altLang="de-DE" sz="2400" dirty="0" smtClean="0">
              <a:latin typeface="Comic Sans MS" panose="030F0702030302020204" pitchFamily="66" charset="0"/>
            </a:endParaRPr>
          </a:p>
        </p:txBody>
      </p:sp>
      <p:pic>
        <p:nvPicPr>
          <p:cNvPr id="4" name="Grafik 3"/>
          <p:cNvPicPr/>
          <p:nvPr/>
        </p:nvPicPr>
        <p:blipFill rotWithShape="1">
          <a:blip r:embed="rId3"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3961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62500" lnSpcReduction="20000"/>
          </a:bodyPr>
          <a:lstStyle/>
          <a:p>
            <a:pPr marL="0" indent="0">
              <a:buNone/>
            </a:pPr>
            <a:r>
              <a:rPr lang="de-DE" sz="2800" b="1" dirty="0" smtClean="0">
                <a:latin typeface="Comic Sans MS" panose="030F0702030302020204" pitchFamily="66" charset="0"/>
              </a:rPr>
              <a:t>Der Hort an der GS </a:t>
            </a:r>
            <a:r>
              <a:rPr lang="de-DE" sz="2800" b="1" dirty="0" err="1" smtClean="0">
                <a:latin typeface="Comic Sans MS" panose="030F0702030302020204" pitchFamily="66" charset="0"/>
              </a:rPr>
              <a:t>Ittling</a:t>
            </a:r>
            <a:endParaRPr lang="de-DE" sz="2800" b="1" dirty="0" smtClean="0">
              <a:latin typeface="Comic Sans MS" panose="030F0702030302020204" pitchFamily="66" charset="0"/>
            </a:endParaRPr>
          </a:p>
          <a:p>
            <a:r>
              <a:rPr lang="de-DE" altLang="de-DE" sz="2400" dirty="0" smtClean="0">
                <a:latin typeface="Comic Sans MS" panose="030F0702030302020204" pitchFamily="66" charset="0"/>
              </a:rPr>
              <a:t>Die Anmeldung für den Hortplatz erfolgt über die Kita-Online-Platzvergabe. Hierzu können Sie den folgenden Link nutzen: </a:t>
            </a:r>
            <a:r>
              <a:rPr lang="de-DE" altLang="de-DE" sz="2400" dirty="0" smtClean="0">
                <a:latin typeface="Comic Sans MS" panose="030F0702030302020204" pitchFamily="66" charset="0"/>
                <a:hlinkClick r:id="rId2"/>
              </a:rPr>
              <a:t>https://www.buergerserviceportal.de/bayern/straubing</a:t>
            </a:r>
            <a:endParaRPr lang="de-DE" altLang="de-DE" sz="2400" dirty="0" smtClean="0">
              <a:latin typeface="Comic Sans MS" panose="030F0702030302020204" pitchFamily="66" charset="0"/>
            </a:endParaRPr>
          </a:p>
          <a:p>
            <a:pPr lvl="1">
              <a:buFont typeface="Wingdings" panose="05000000000000000000" pitchFamily="2" charset="2"/>
              <a:buChar char="§"/>
            </a:pPr>
            <a:r>
              <a:rPr lang="de-DE" altLang="de-DE" sz="2200" dirty="0" smtClean="0">
                <a:latin typeface="Comic Sans MS" panose="030F0702030302020204" pitchFamily="66" charset="0"/>
              </a:rPr>
              <a:t>Bei Fragen oder Problemen zur Anmeldung steht Ihnen das Amt für Kinder, Jugend und Familien zur Verfügung (09421/94470360)</a:t>
            </a:r>
          </a:p>
          <a:p>
            <a:pPr lvl="1">
              <a:buFont typeface="Wingdings" panose="05000000000000000000" pitchFamily="2" charset="2"/>
              <a:buChar char="§"/>
            </a:pPr>
            <a:r>
              <a:rPr lang="de-DE" altLang="de-DE" sz="2200" dirty="0" smtClean="0">
                <a:latin typeface="Comic Sans MS" panose="030F0702030302020204" pitchFamily="66" charset="0"/>
              </a:rPr>
              <a:t>Der Anmeldezeitraum ist von 1. Januar bis 31. März 2021</a:t>
            </a:r>
          </a:p>
          <a:p>
            <a:pPr lvl="1">
              <a:buFont typeface="Wingdings" panose="05000000000000000000" pitchFamily="2" charset="2"/>
              <a:buChar char="§"/>
            </a:pPr>
            <a:r>
              <a:rPr lang="de-DE" altLang="de-DE" sz="2200" dirty="0" smtClean="0">
                <a:latin typeface="Comic Sans MS" panose="030F0702030302020204" pitchFamily="66" charset="0"/>
              </a:rPr>
              <a:t>Die Platzvergabe durch Frau Janker erfolgt von 1. April bis 30. April 2021</a:t>
            </a:r>
          </a:p>
          <a:p>
            <a:pPr lvl="1">
              <a:buFont typeface="Wingdings" panose="05000000000000000000" pitchFamily="2" charset="2"/>
              <a:buChar char="§"/>
            </a:pPr>
            <a:r>
              <a:rPr lang="de-DE" altLang="de-DE" sz="2200" b="1" dirty="0" smtClean="0">
                <a:latin typeface="Comic Sans MS" panose="030F0702030302020204" pitchFamily="66" charset="0"/>
              </a:rPr>
              <a:t>Für das Schuljahr 2021/22 sind ausschließlich Ganztagsplätze zur Verfügung</a:t>
            </a:r>
          </a:p>
          <a:p>
            <a:r>
              <a:rPr lang="de-DE" altLang="de-DE" sz="2400" dirty="0" smtClean="0">
                <a:latin typeface="Comic Sans MS" panose="030F0702030302020204" pitchFamily="66" charset="0"/>
              </a:rPr>
              <a:t>Allgemeine Infos zum Hort finden Sie</a:t>
            </a:r>
          </a:p>
          <a:p>
            <a:pPr lvl="1">
              <a:buFont typeface="Wingdings" panose="05000000000000000000" pitchFamily="2" charset="2"/>
              <a:buChar char="§"/>
            </a:pPr>
            <a:r>
              <a:rPr lang="de-DE" altLang="de-DE" sz="2200" dirty="0" smtClean="0">
                <a:latin typeface="Comic Sans MS" panose="030F0702030302020204" pitchFamily="66" charset="0"/>
              </a:rPr>
              <a:t>Auf der Homepage des Hortes </a:t>
            </a:r>
            <a:r>
              <a:rPr lang="de-DE" altLang="de-DE" sz="2200" dirty="0" err="1" smtClean="0">
                <a:latin typeface="Comic Sans MS" panose="030F0702030302020204" pitchFamily="66" charset="0"/>
              </a:rPr>
              <a:t>Ittling</a:t>
            </a:r>
            <a:r>
              <a:rPr lang="de-DE" altLang="de-DE" sz="2200" dirty="0" smtClean="0">
                <a:latin typeface="Comic Sans MS" panose="030F0702030302020204" pitchFamily="66" charset="0"/>
              </a:rPr>
              <a:t>: </a:t>
            </a:r>
            <a:r>
              <a:rPr lang="de-DE" altLang="de-DE" sz="2200" dirty="0" smtClean="0">
                <a:latin typeface="Comic Sans MS" panose="030F0702030302020204" pitchFamily="66" charset="0"/>
                <a:hlinkClick r:id="rId3"/>
              </a:rPr>
              <a:t>www.hortittling.de</a:t>
            </a:r>
            <a:endParaRPr lang="de-DE" altLang="de-DE" sz="2200" dirty="0" smtClean="0">
              <a:latin typeface="Comic Sans MS" panose="030F0702030302020204" pitchFamily="66" charset="0"/>
            </a:endParaRPr>
          </a:p>
          <a:p>
            <a:pPr lvl="1">
              <a:buFont typeface="Wingdings" panose="05000000000000000000" pitchFamily="2" charset="2"/>
              <a:buChar char="§"/>
            </a:pPr>
            <a:r>
              <a:rPr lang="de-DE" altLang="de-DE" sz="2200" dirty="0" smtClean="0">
                <a:latin typeface="Comic Sans MS" panose="030F0702030302020204" pitchFamily="66" charset="0"/>
              </a:rPr>
              <a:t>Direkt bei Frau Janker</a:t>
            </a:r>
          </a:p>
          <a:p>
            <a:pPr lvl="2">
              <a:buFont typeface="Symbol" panose="05050102010706020507" pitchFamily="18" charset="2"/>
              <a:buChar char="-"/>
            </a:pPr>
            <a:r>
              <a:rPr lang="de-DE" altLang="de-DE" sz="2000" dirty="0" smtClean="0">
                <a:latin typeface="Comic Sans MS" panose="030F0702030302020204" pitchFamily="66" charset="0"/>
              </a:rPr>
              <a:t>E-Mail: </a:t>
            </a:r>
            <a:r>
              <a:rPr lang="de-DE" altLang="de-DE" sz="2000" dirty="0" smtClean="0">
                <a:latin typeface="Comic Sans MS" panose="030F0702030302020204" pitchFamily="66" charset="0"/>
                <a:hlinkClick r:id="rId4"/>
              </a:rPr>
              <a:t>Julia.Janker@hortittling.de</a:t>
            </a:r>
            <a:endParaRPr lang="de-DE" altLang="de-DE" sz="2000" dirty="0" smtClean="0">
              <a:latin typeface="Comic Sans MS" panose="030F0702030302020204" pitchFamily="66" charset="0"/>
            </a:endParaRPr>
          </a:p>
          <a:p>
            <a:pPr lvl="2">
              <a:buFont typeface="Symbol" panose="05050102010706020507" pitchFamily="18" charset="2"/>
              <a:buChar char="-"/>
            </a:pPr>
            <a:r>
              <a:rPr lang="de-DE" altLang="de-DE" sz="2000" dirty="0" smtClean="0">
                <a:latin typeface="Comic Sans MS" panose="030F0702030302020204" pitchFamily="66" charset="0"/>
              </a:rPr>
              <a:t>Handy: 0162/5987943</a:t>
            </a:r>
          </a:p>
          <a:p>
            <a:endParaRPr lang="de-DE" altLang="de-DE" sz="2400" dirty="0" smtClean="0">
              <a:latin typeface="Comic Sans MS" panose="030F0702030302020204" pitchFamily="66" charset="0"/>
            </a:endParaRPr>
          </a:p>
          <a:p>
            <a:pPr marL="0" indent="0">
              <a:buNone/>
            </a:pPr>
            <a:endParaRPr lang="de-DE" sz="2800" b="1" dirty="0">
              <a:latin typeface="Comic Sans MS" panose="030F0702030302020204" pitchFamily="66" charset="0"/>
            </a:endParaRPr>
          </a:p>
        </p:txBody>
      </p:sp>
      <p:pic>
        <p:nvPicPr>
          <p:cNvPr id="4" name="Grafik 3"/>
          <p:cNvPicPr/>
          <p:nvPr/>
        </p:nvPicPr>
        <p:blipFill rotWithShape="1">
          <a:blip r:embed="rId5"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1366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77500" lnSpcReduction="20000"/>
          </a:bodyPr>
          <a:lstStyle/>
          <a:p>
            <a:pPr marL="0" indent="0">
              <a:buNone/>
            </a:pPr>
            <a:r>
              <a:rPr lang="de-DE" sz="3000" b="1" dirty="0" smtClean="0">
                <a:latin typeface="Comic Sans MS" panose="030F0702030302020204" pitchFamily="66" charset="0"/>
              </a:rPr>
              <a:t>Schuleinschreibung</a:t>
            </a:r>
            <a:endParaRPr lang="de-DE" sz="3000" b="1" dirty="0">
              <a:latin typeface="Comic Sans MS" panose="030F0702030302020204" pitchFamily="66" charset="0"/>
            </a:endParaRPr>
          </a:p>
          <a:p>
            <a:r>
              <a:rPr lang="de-DE" altLang="de-DE" sz="2600" dirty="0" smtClean="0">
                <a:latin typeface="Comic Sans MS" panose="030F0702030302020204" pitchFamily="66" charset="0"/>
              </a:rPr>
              <a:t>In der Woche vom 15. – 19. März 2021</a:t>
            </a:r>
          </a:p>
          <a:p>
            <a:r>
              <a:rPr lang="de-DE" altLang="de-DE" sz="2600" dirty="0" smtClean="0">
                <a:latin typeface="Comic Sans MS" panose="030F0702030302020204" pitchFamily="66" charset="0"/>
              </a:rPr>
              <a:t>Die Schuleinschreibung findet ohne Eltern statt</a:t>
            </a:r>
          </a:p>
          <a:p>
            <a:r>
              <a:rPr lang="de-DE" altLang="de-DE" sz="2600" dirty="0" smtClean="0">
                <a:latin typeface="Comic Sans MS" panose="030F0702030302020204" pitchFamily="66" charset="0"/>
              </a:rPr>
              <a:t>Schulspiel erfolgt für die betreffenden Kinder in der jeweiligen Kindergartengruppe (Ort entweder Schule oder Kindergarten)</a:t>
            </a:r>
          </a:p>
          <a:p>
            <a:r>
              <a:rPr lang="de-DE" altLang="de-DE" sz="2600" dirty="0" smtClean="0">
                <a:latin typeface="Comic Sans MS" panose="030F0702030302020204" pitchFamily="66" charset="0"/>
              </a:rPr>
              <a:t>Eltern, deren Kinder nicht in die Ittlinger Kindergärten gehen, melden sich bitte im Sekretariat der Schule, um weiteres Procedere des Schulspiels </a:t>
            </a:r>
            <a:r>
              <a:rPr lang="de-DE" altLang="de-DE" sz="2600" smtClean="0">
                <a:latin typeface="Comic Sans MS" panose="030F0702030302020204" pitchFamily="66" charset="0"/>
              </a:rPr>
              <a:t>zu besprechen</a:t>
            </a:r>
            <a:endParaRPr lang="de-DE" altLang="de-DE" sz="2600" dirty="0" smtClean="0">
              <a:latin typeface="Comic Sans MS" panose="030F0702030302020204" pitchFamily="66" charset="0"/>
            </a:endParaRPr>
          </a:p>
          <a:p>
            <a:pPr marL="0" indent="0">
              <a:buNone/>
            </a:pPr>
            <a:endParaRPr lang="de-DE" altLang="de-DE" sz="2600" dirty="0" smtClean="0">
              <a:latin typeface="Comic Sans MS" panose="030F0702030302020204" pitchFamily="66" charset="0"/>
            </a:endParaRPr>
          </a:p>
          <a:p>
            <a:pPr marL="0" indent="0">
              <a:buNone/>
            </a:pPr>
            <a:r>
              <a:rPr lang="de-DE" altLang="de-DE" sz="2600" dirty="0" smtClean="0">
                <a:latin typeface="Comic Sans MS" panose="030F0702030302020204" pitchFamily="66" charset="0"/>
              </a:rPr>
              <a:t>Falls der Inzidenzwert ein Schulspiel in dieser Woche nicht zulässt, wird das Schulspiel – wenn möglich – zu einem späteren Zeitpunkt stattfinden! </a:t>
            </a:r>
          </a:p>
          <a:p>
            <a:endParaRPr lang="de-DE" altLang="de-DE" sz="2600" dirty="0">
              <a:latin typeface="Comic Sans MS" panose="030F0702030302020204" pitchFamily="66" charset="0"/>
            </a:endParaRPr>
          </a:p>
          <a:p>
            <a:pPr>
              <a:buFont typeface="Symbol" panose="05050102010706020507" pitchFamily="18" charset="2"/>
              <a:buNone/>
            </a:pPr>
            <a:endParaRPr lang="de-DE" altLang="de-DE" sz="2800" dirty="0"/>
          </a:p>
          <a:p>
            <a:pPr marL="0" indent="0">
              <a:buNone/>
            </a:pPr>
            <a:endParaRPr lang="de-DE" sz="2800" b="1" dirty="0">
              <a:latin typeface="Comic Sans MS" panose="030F0702030302020204" pitchFamily="66" charset="0"/>
            </a:endParaRPr>
          </a:p>
        </p:txBody>
      </p:sp>
      <p:pic>
        <p:nvPicPr>
          <p:cNvPr id="4" name="Grafik 3"/>
          <p:cNvPicPr/>
          <p:nvPr/>
        </p:nvPicPr>
        <p:blipFill rotWithShape="1">
          <a:blip r:embed="rId2"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53421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55000" lnSpcReduction="20000"/>
          </a:bodyPr>
          <a:lstStyle/>
          <a:p>
            <a:pPr marL="0" indent="0">
              <a:buNone/>
            </a:pPr>
            <a:r>
              <a:rPr lang="de-DE" sz="3600" b="1" dirty="0" smtClean="0">
                <a:latin typeface="Comic Sans MS" panose="030F0702030302020204" pitchFamily="66" charset="0"/>
              </a:rPr>
              <a:t>Schuleinschreibung</a:t>
            </a:r>
          </a:p>
          <a:p>
            <a:pPr marL="0" indent="0" algn="ctr">
              <a:buNone/>
            </a:pPr>
            <a:r>
              <a:rPr lang="de-DE" sz="2800" u="sng" dirty="0" smtClean="0">
                <a:latin typeface="Comic Sans MS" panose="030F0702030302020204" pitchFamily="66" charset="0"/>
              </a:rPr>
              <a:t>Bitte folgende Unterlagen in einem Kuvert </a:t>
            </a:r>
          </a:p>
          <a:p>
            <a:pPr marL="0" indent="0" algn="ctr">
              <a:buNone/>
            </a:pPr>
            <a:r>
              <a:rPr lang="de-DE" sz="2800" u="sng" dirty="0" smtClean="0">
                <a:latin typeface="Comic Sans MS" panose="030F0702030302020204" pitchFamily="66" charset="0"/>
              </a:rPr>
              <a:t>bis 1. März 2021 an der Schule zurückgeben</a:t>
            </a:r>
          </a:p>
          <a:p>
            <a:r>
              <a:rPr lang="de-DE" altLang="de-DE" sz="2400" dirty="0" smtClean="0">
                <a:latin typeface="Comic Sans MS" panose="030F0702030302020204" pitchFamily="66" charset="0"/>
              </a:rPr>
              <a:t>Erhebungsbogen</a:t>
            </a:r>
          </a:p>
          <a:p>
            <a:r>
              <a:rPr lang="de-DE" altLang="de-DE" sz="2400" dirty="0">
                <a:latin typeface="Comic Sans MS" panose="030F0702030302020204" pitchFamily="66" charset="0"/>
              </a:rPr>
              <a:t>Hör- und </a:t>
            </a:r>
            <a:r>
              <a:rPr lang="de-DE" altLang="de-DE" sz="2400" dirty="0" smtClean="0">
                <a:latin typeface="Comic Sans MS" panose="030F0702030302020204" pitchFamily="66" charset="0"/>
              </a:rPr>
              <a:t>Sehtest</a:t>
            </a:r>
          </a:p>
          <a:p>
            <a:r>
              <a:rPr lang="de-DE" altLang="de-DE" sz="2400" dirty="0" smtClean="0">
                <a:latin typeface="Comic Sans MS" panose="030F0702030302020204" pitchFamily="66" charset="0"/>
              </a:rPr>
              <a:t>Erhalt der Merkblätter (Schulpflicht, Schulunfall, Infektionsschutz)</a:t>
            </a:r>
          </a:p>
          <a:p>
            <a:r>
              <a:rPr lang="de-DE" altLang="de-DE" sz="2400" dirty="0" smtClean="0">
                <a:latin typeface="Comic Sans MS" panose="030F0702030302020204" pitchFamily="66" charset="0"/>
              </a:rPr>
              <a:t>Notfalldatenblatt</a:t>
            </a:r>
          </a:p>
          <a:p>
            <a:r>
              <a:rPr lang="de-DE" altLang="de-DE" sz="2400" dirty="0" smtClean="0">
                <a:latin typeface="Comic Sans MS" panose="030F0702030302020204" pitchFamily="66" charset="0"/>
              </a:rPr>
              <a:t>Datenschutzbestimmung</a:t>
            </a:r>
            <a:endParaRPr lang="de-DE" altLang="de-DE" sz="2400" dirty="0">
              <a:latin typeface="Comic Sans MS" panose="030F0702030302020204" pitchFamily="66" charset="0"/>
            </a:endParaRPr>
          </a:p>
          <a:p>
            <a:r>
              <a:rPr lang="de-DE" altLang="de-DE" sz="2400" dirty="0" smtClean="0">
                <a:latin typeface="Comic Sans MS" panose="030F0702030302020204" pitchFamily="66" charset="0"/>
              </a:rPr>
              <a:t>Bestätigung über durchgeführte U9</a:t>
            </a:r>
          </a:p>
          <a:p>
            <a:r>
              <a:rPr lang="de-DE" altLang="de-DE" sz="2400" dirty="0" smtClean="0">
                <a:latin typeface="Comic Sans MS" panose="030F0702030302020204" pitchFamily="66" charset="0"/>
              </a:rPr>
              <a:t>Geburtsurkunde/Stammbuch (Kopie)</a:t>
            </a:r>
          </a:p>
          <a:p>
            <a:r>
              <a:rPr lang="de-DE" altLang="de-DE" sz="2400" dirty="0" err="1" smtClean="0">
                <a:latin typeface="Comic Sans MS" panose="030F0702030302020204" pitchFamily="66" charset="0"/>
              </a:rPr>
              <a:t>Impfbuch</a:t>
            </a:r>
            <a:r>
              <a:rPr lang="de-DE" altLang="de-DE" sz="2400" dirty="0" smtClean="0">
                <a:latin typeface="Comic Sans MS" panose="030F0702030302020204" pitchFamily="66" charset="0"/>
              </a:rPr>
              <a:t> mit Nachweis Masernschutzimpfung (Kopie)</a:t>
            </a:r>
          </a:p>
          <a:p>
            <a:r>
              <a:rPr lang="de-DE" altLang="de-DE" sz="2400" dirty="0" smtClean="0">
                <a:latin typeface="Comic Sans MS" panose="030F0702030302020204" pitchFamily="66" charset="0"/>
              </a:rPr>
              <a:t>Übergabebogen Kindergarten (freiwillig)</a:t>
            </a:r>
          </a:p>
          <a:p>
            <a:r>
              <a:rPr lang="de-DE" altLang="de-DE" sz="2400" dirty="0" smtClean="0">
                <a:latin typeface="Comic Sans MS" panose="030F0702030302020204" pitchFamily="66" charset="0"/>
              </a:rPr>
              <a:t>Bei Rückstellungen: ärztliche Empfehlung</a:t>
            </a:r>
            <a:endParaRPr lang="de-DE" altLang="de-DE" sz="2400" dirty="0">
              <a:latin typeface="Comic Sans MS" panose="030F0702030302020204" pitchFamily="66" charset="0"/>
            </a:endParaRPr>
          </a:p>
          <a:p>
            <a:pPr marL="0" indent="0">
              <a:buNone/>
            </a:pPr>
            <a:endParaRPr lang="de-DE" sz="2800" b="1" dirty="0">
              <a:latin typeface="Comic Sans MS" panose="030F0702030302020204" pitchFamily="66" charset="0"/>
            </a:endParaRPr>
          </a:p>
        </p:txBody>
      </p:sp>
      <p:pic>
        <p:nvPicPr>
          <p:cNvPr id="4" name="Grafik 3"/>
          <p:cNvPicPr/>
          <p:nvPr/>
        </p:nvPicPr>
        <p:blipFill rotWithShape="1">
          <a:blip r:embed="rId2"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024451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a:bodyPr>
          <a:lstStyle/>
          <a:p>
            <a:pPr marL="0" indent="0">
              <a:buNone/>
            </a:pPr>
            <a:r>
              <a:rPr lang="de-DE" sz="2800" b="1" dirty="0">
                <a:latin typeface="Comic Sans MS" panose="030F0702030302020204" pitchFamily="66" charset="0"/>
              </a:rPr>
              <a:t>Schuleinschreibung</a:t>
            </a:r>
          </a:p>
          <a:p>
            <a:pPr algn="ctr">
              <a:buFont typeface="Symbol" panose="05050102010706020507" pitchFamily="18" charset="2"/>
              <a:buNone/>
            </a:pPr>
            <a:r>
              <a:rPr lang="de-DE" altLang="de-DE" sz="2400" b="1" u="sng" dirty="0">
                <a:latin typeface="Comic Sans MS" panose="030F0702030302020204" pitchFamily="66" charset="0"/>
              </a:rPr>
              <a:t>Unterrichtsspiel für </a:t>
            </a:r>
            <a:r>
              <a:rPr lang="de-DE" altLang="de-DE" sz="2400" b="1" u="sng" dirty="0" smtClean="0">
                <a:latin typeface="Comic Sans MS" panose="030F0702030302020204" pitchFamily="66" charset="0"/>
              </a:rPr>
              <a:t>Kinder, die zurückgestellt werden sollen:</a:t>
            </a:r>
            <a:endParaRPr lang="de-DE" altLang="de-DE" sz="2400" b="1" u="sng" dirty="0">
              <a:latin typeface="Comic Sans MS" panose="030F0702030302020204" pitchFamily="66" charset="0"/>
            </a:endParaRPr>
          </a:p>
          <a:p>
            <a:pPr marL="457200" indent="-457200">
              <a:buFont typeface="Symbol" panose="05050102010706020507" pitchFamily="18" charset="2"/>
              <a:buAutoNum type="arabicPeriod"/>
              <a:defRPr/>
            </a:pPr>
            <a:r>
              <a:rPr lang="de-DE" dirty="0" smtClean="0"/>
              <a:t>Bitte im Vorfeld Antrag (siehe Homepage gleicher Reiter) stellen</a:t>
            </a:r>
          </a:p>
          <a:p>
            <a:pPr marL="457200" indent="-457200">
              <a:buFont typeface="Symbol" panose="05050102010706020507" pitchFamily="18" charset="2"/>
              <a:buAutoNum type="arabicPeriod"/>
              <a:defRPr/>
            </a:pPr>
            <a:r>
              <a:rPr lang="de-DE" dirty="0" smtClean="0"/>
              <a:t>Findet im Rahmen des regulären Schulspiels statt</a:t>
            </a:r>
          </a:p>
          <a:p>
            <a:pPr marL="457200" indent="-457200">
              <a:buFont typeface="Symbol" panose="05050102010706020507" pitchFamily="18" charset="2"/>
              <a:buAutoNum type="arabicPeriod"/>
              <a:defRPr/>
            </a:pPr>
            <a:r>
              <a:rPr lang="de-DE" dirty="0" smtClean="0"/>
              <a:t>Werde mich bei Ihnen telefonisch in der Woche vom 22. bis 26. März 2021 melden und Eindrücke schildern. Gerne dürfen Sie auch mich in der Schule in dieser Woche anrufen.</a:t>
            </a:r>
          </a:p>
          <a:p>
            <a:pPr marL="457200" indent="-457200">
              <a:buFont typeface="Symbol" panose="05050102010706020507" pitchFamily="18" charset="2"/>
              <a:buAutoNum type="arabicPeriod"/>
              <a:defRPr/>
            </a:pPr>
            <a:endParaRPr lang="de-DE" dirty="0"/>
          </a:p>
        </p:txBody>
      </p:sp>
      <p:pic>
        <p:nvPicPr>
          <p:cNvPr id="4" name="Grafik 3"/>
          <p:cNvPicPr/>
          <p:nvPr/>
        </p:nvPicPr>
        <p:blipFill rotWithShape="1">
          <a:blip r:embed="rId2"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64982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a:bodyPr>
          <a:lstStyle/>
          <a:p>
            <a:pPr marL="0" indent="0">
              <a:buNone/>
            </a:pPr>
            <a:r>
              <a:rPr lang="de-DE" sz="2800" b="1" dirty="0">
                <a:latin typeface="Comic Sans MS" panose="030F0702030302020204" pitchFamily="66" charset="0"/>
              </a:rPr>
              <a:t>Schuleinschreibung</a:t>
            </a:r>
          </a:p>
          <a:p>
            <a:pPr algn="ctr">
              <a:buFont typeface="Symbol" panose="05050102010706020507" pitchFamily="18" charset="2"/>
              <a:buNone/>
            </a:pPr>
            <a:r>
              <a:rPr lang="de-DE" altLang="de-DE" sz="2400" b="1" u="sng" dirty="0" smtClean="0">
                <a:latin typeface="Comic Sans MS" panose="030F0702030302020204" pitchFamily="66" charset="0"/>
              </a:rPr>
              <a:t>Vorzeitige Einschulung</a:t>
            </a:r>
            <a:endParaRPr lang="de-DE" altLang="de-DE" sz="2400" b="1" u="sng" dirty="0">
              <a:latin typeface="Comic Sans MS" panose="030F0702030302020204" pitchFamily="66" charset="0"/>
            </a:endParaRPr>
          </a:p>
          <a:p>
            <a:pPr marL="0" indent="0">
              <a:buNone/>
              <a:defRPr/>
            </a:pPr>
            <a:endParaRPr lang="de-DE" dirty="0" smtClean="0"/>
          </a:p>
          <a:p>
            <a:pPr>
              <a:defRPr/>
            </a:pPr>
            <a:r>
              <a:rPr lang="de-DE" dirty="0" smtClean="0"/>
              <a:t>Bitte Antrag mit allen weiteren Unterlagen bis spätestens 1. März 2021 an der Schule abgeben</a:t>
            </a:r>
            <a:endParaRPr lang="de-DE" dirty="0"/>
          </a:p>
          <a:p>
            <a:pPr>
              <a:defRPr/>
            </a:pPr>
            <a:r>
              <a:rPr lang="de-DE" dirty="0" smtClean="0"/>
              <a:t>Kind nimmt regulär am Schulspiel in der Woche vom 15. bis 19. März 2021 teil</a:t>
            </a:r>
          </a:p>
        </p:txBody>
      </p:sp>
      <p:pic>
        <p:nvPicPr>
          <p:cNvPr id="4" name="Grafik 3"/>
          <p:cNvPicPr/>
          <p:nvPr/>
        </p:nvPicPr>
        <p:blipFill rotWithShape="1">
          <a:blip r:embed="rId2"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35392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fontScale="85000" lnSpcReduction="10000"/>
          </a:bodyPr>
          <a:lstStyle/>
          <a:p>
            <a:pPr marL="0" indent="0">
              <a:buNone/>
            </a:pPr>
            <a:r>
              <a:rPr lang="de-DE" sz="2800" b="1" dirty="0" smtClean="0">
                <a:latin typeface="Comic Sans MS" panose="030F0702030302020204" pitchFamily="66" charset="0"/>
              </a:rPr>
              <a:t>Einschulungskorridor</a:t>
            </a:r>
          </a:p>
          <a:p>
            <a:r>
              <a:rPr lang="de-DE" sz="2000" dirty="0" smtClean="0">
                <a:latin typeface="Comic Sans MS" panose="030F0702030302020204" pitchFamily="66" charset="0"/>
              </a:rPr>
              <a:t>Betrifft Kinder, die zwischen 1. Juli und 30. September 2021 sechs Jahre alt werden</a:t>
            </a:r>
          </a:p>
          <a:p>
            <a:r>
              <a:rPr lang="de-DE" sz="2000" dirty="0" smtClean="0">
                <a:latin typeface="Comic Sans MS" panose="030F0702030302020204" pitchFamily="66" charset="0"/>
              </a:rPr>
              <a:t>Nehmen regulär am Schulspiel teil</a:t>
            </a:r>
          </a:p>
          <a:p>
            <a:r>
              <a:rPr lang="de-DE" sz="2000" dirty="0" smtClean="0">
                <a:latin typeface="Comic Sans MS" panose="030F0702030302020204" pitchFamily="66" charset="0"/>
              </a:rPr>
              <a:t>Eltern </a:t>
            </a:r>
            <a:r>
              <a:rPr lang="de-DE" sz="2000" dirty="0">
                <a:latin typeface="Comic Sans MS" panose="030F0702030302020204" pitchFamily="66" charset="0"/>
              </a:rPr>
              <a:t>b</a:t>
            </a:r>
            <a:r>
              <a:rPr lang="de-DE" sz="2000" dirty="0" smtClean="0">
                <a:latin typeface="Comic Sans MS" panose="030F0702030302020204" pitchFamily="66" charset="0"/>
              </a:rPr>
              <a:t>ekommen in der Woche vom 22. bis 26. März 2021 von der Schulleitung die Einschätzung, wie die Schule die ‚Schulfähigkeit‘ sieht. Gerne dürfen aber auch Sie mich in dieser Woche anrufen.</a:t>
            </a:r>
          </a:p>
          <a:p>
            <a:r>
              <a:rPr lang="de-DE" sz="2000" dirty="0" smtClean="0">
                <a:latin typeface="Comic Sans MS" panose="030F0702030302020204" pitchFamily="66" charset="0"/>
              </a:rPr>
              <a:t>Eltern entscheiden im Anschluss, ob Kind eingeschult werden soll oder nicht</a:t>
            </a:r>
          </a:p>
          <a:p>
            <a:r>
              <a:rPr lang="de-DE" sz="2000" dirty="0" smtClean="0">
                <a:latin typeface="Comic Sans MS" panose="030F0702030302020204" pitchFamily="66" charset="0"/>
              </a:rPr>
              <a:t>Schriftlicher Antrag bis spätestens 12. April 2021 an die Schule (Formblatt) auf ‚Nichteinschulung‘ zum Schuljahr 2021/22</a:t>
            </a:r>
          </a:p>
          <a:p>
            <a:r>
              <a:rPr lang="de-DE" sz="2000" dirty="0" smtClean="0">
                <a:latin typeface="Comic Sans MS" panose="030F0702030302020204" pitchFamily="66" charset="0"/>
              </a:rPr>
              <a:t>Falls Antrag nicht bis 12. April 2021 eingeht, geht Ihr Kind ab September 2021 in die Schule</a:t>
            </a:r>
            <a:endParaRPr lang="de-DE" sz="2000" dirty="0">
              <a:latin typeface="Comic Sans MS" panose="030F0702030302020204" pitchFamily="66" charset="0"/>
            </a:endParaRPr>
          </a:p>
        </p:txBody>
      </p:sp>
      <p:pic>
        <p:nvPicPr>
          <p:cNvPr id="4" name="Grafik 3"/>
          <p:cNvPicPr/>
          <p:nvPr/>
        </p:nvPicPr>
        <p:blipFill rotWithShape="1">
          <a:blip r:embed="rId2"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61314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lstStyle/>
          <a:p>
            <a:pPr marL="0" indent="0">
              <a:buNone/>
            </a:pPr>
            <a:endParaRPr lang="de-DE" sz="2400" b="1" dirty="0" smtClean="0">
              <a:latin typeface="Comic Sans MS" panose="030F0702030302020204" pitchFamily="66" charset="0"/>
            </a:endParaRPr>
          </a:p>
          <a:p>
            <a:pPr marL="0" indent="0">
              <a:buNone/>
            </a:pPr>
            <a:r>
              <a:rPr lang="de-DE" sz="2400" b="1" dirty="0" smtClean="0">
                <a:latin typeface="Comic Sans MS" panose="030F0702030302020204" pitchFamily="66" charset="0"/>
              </a:rPr>
              <a:t>Der „erste Schultag“ – Dienstag, 14. September 2021</a:t>
            </a:r>
          </a:p>
          <a:p>
            <a:r>
              <a:rPr lang="de-DE" dirty="0" smtClean="0">
                <a:latin typeface="Comic Sans MS" panose="030F0702030302020204" pitchFamily="66" charset="0"/>
              </a:rPr>
              <a:t>Einladung</a:t>
            </a:r>
          </a:p>
          <a:p>
            <a:r>
              <a:rPr lang="de-DE" dirty="0" smtClean="0">
                <a:latin typeface="Comic Sans MS" panose="030F0702030302020204" pitchFamily="66" charset="0"/>
              </a:rPr>
              <a:t>Materialliste </a:t>
            </a:r>
            <a:endParaRPr lang="de-DE" dirty="0">
              <a:latin typeface="Comic Sans MS" panose="030F0702030302020204" pitchFamily="66" charset="0"/>
            </a:endParaRPr>
          </a:p>
          <a:p>
            <a:pPr marL="0" indent="0">
              <a:buNone/>
            </a:pPr>
            <a:r>
              <a:rPr lang="de-DE" dirty="0">
                <a:latin typeface="Comic Sans MS" panose="030F0702030302020204" pitchFamily="66" charset="0"/>
              </a:rPr>
              <a:t>werden Ende Juli über die Kindertagesstätten oder postalisch ausgeteilt</a:t>
            </a:r>
            <a:r>
              <a:rPr lang="de-DE" dirty="0" smtClean="0">
                <a:latin typeface="Comic Sans MS" panose="030F0702030302020204" pitchFamily="66" charset="0"/>
              </a:rPr>
              <a:t>!</a:t>
            </a:r>
            <a:endParaRPr lang="de-DE" dirty="0">
              <a:latin typeface="Comic Sans MS" panose="030F0702030302020204" pitchFamily="66" charset="0"/>
            </a:endParaRPr>
          </a:p>
        </p:txBody>
      </p:sp>
      <p:pic>
        <p:nvPicPr>
          <p:cNvPr id="4" name="Grafik 3"/>
          <p:cNvPicPr/>
          <p:nvPr/>
        </p:nvPicPr>
        <p:blipFill rotWithShape="1">
          <a:blip r:embed="rId2" cstate="print">
            <a:extLst>
              <a:ext uri="{28A0092B-C50C-407E-A947-70E740481C1C}">
                <a14:useLocalDpi xmlns:a14="http://schemas.microsoft.com/office/drawing/2010/main" val="0"/>
              </a:ext>
            </a:extLst>
          </a:blip>
          <a:srcRect l="4365" t="29395" r="25529" b="6172"/>
          <a:stretch/>
        </p:blipFill>
        <p:spPr bwMode="auto">
          <a:xfrm>
            <a:off x="5694218" y="482137"/>
            <a:ext cx="3579784" cy="16784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43732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559</Words>
  <Application>Microsoft Office PowerPoint</Application>
  <PresentationFormat>Breitbild</PresentationFormat>
  <Paragraphs>62</Paragraphs>
  <Slides>9</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9</vt:i4>
      </vt:variant>
    </vt:vector>
  </HeadingPairs>
  <TitlesOfParts>
    <vt:vector size="18" baseType="lpstr">
      <vt:lpstr>Arial</vt:lpstr>
      <vt:lpstr>Calibri</vt:lpstr>
      <vt:lpstr>Comic Sans MS</vt:lpstr>
      <vt:lpstr>Symbol</vt:lpstr>
      <vt:lpstr>Times New Roman</vt:lpstr>
      <vt:lpstr>Trebuchet MS</vt:lpstr>
      <vt:lpstr>Wingdings</vt:lpstr>
      <vt:lpstr>Wingdings 3</vt:lpstr>
      <vt:lpstr>Facette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Thosten Fuchs</dc:creator>
  <cp:lastModifiedBy>Rektor</cp:lastModifiedBy>
  <cp:revision>34</cp:revision>
  <dcterms:created xsi:type="dcterms:W3CDTF">2018-04-26T11:13:23Z</dcterms:created>
  <dcterms:modified xsi:type="dcterms:W3CDTF">2021-02-03T12:31:35Z</dcterms:modified>
</cp:coreProperties>
</file>